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</p:sldIdLst>
  <p:sldSz cx="30275213" cy="4280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319" userDrawn="1">
          <p15:clr>
            <a:srgbClr val="A4A3A4"/>
          </p15:clr>
        </p15:guide>
        <p15:guide id="3" pos="9536" userDrawn="1">
          <p15:clr>
            <a:srgbClr val="A4A3A4"/>
          </p15:clr>
        </p15:guide>
        <p15:guide id="5" orient="horz" pos="13481" userDrawn="1">
          <p15:clr>
            <a:srgbClr val="A4A3A4"/>
          </p15:clr>
        </p15:guide>
        <p15:guide id="6" orient="horz" pos="66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4DD9"/>
    <a:srgbClr val="9AA9E6"/>
    <a:srgbClr val="3455F2"/>
    <a:srgbClr val="2E6070"/>
    <a:srgbClr val="346E80"/>
    <a:srgbClr val="428B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30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1290" y="-2784"/>
      </p:cViewPr>
      <p:guideLst>
        <p:guide orient="horz" pos="20319"/>
        <p:guide pos="9536"/>
        <p:guide orient="horz" pos="13481"/>
        <p:guide orient="horz" pos="661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3.png>
</file>

<file path=ppt/media/image14.png>
</file>

<file path=ppt/media/image15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953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62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10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568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0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03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70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552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40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18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138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101E4-B39C-4CF1-A69B-558E59F9C7E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7EFA6-7FB9-4E80-B9E0-B9ECE96E6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0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圖片 119">
            <a:extLst>
              <a:ext uri="{FF2B5EF4-FFF2-40B4-BE49-F238E27FC236}">
                <a16:creationId xmlns:a16="http://schemas.microsoft.com/office/drawing/2014/main" id="{B3C3F164-CAC2-4F8A-A89F-A33571048D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827"/>
          <a:stretch/>
        </p:blipFill>
        <p:spPr>
          <a:xfrm>
            <a:off x="2073166" y="1824407"/>
            <a:ext cx="26164800" cy="1202012"/>
          </a:xfrm>
          <a:prstGeom prst="rect">
            <a:avLst/>
          </a:prstGeom>
        </p:spPr>
      </p:pic>
      <p:sp>
        <p:nvSpPr>
          <p:cNvPr id="21" name="圓角矩形 20"/>
          <p:cNvSpPr/>
          <p:nvPr/>
        </p:nvSpPr>
        <p:spPr>
          <a:xfrm>
            <a:off x="2055402" y="5858443"/>
            <a:ext cx="6174198" cy="1279639"/>
          </a:xfrm>
          <a:prstGeom prst="roundRect">
            <a:avLst>
              <a:gd name="adj" fmla="val 9466"/>
            </a:avLst>
          </a:prstGeom>
          <a:solidFill>
            <a:srgbClr val="2E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b="1" dirty="0"/>
              <a:t>Research Overview</a:t>
            </a:r>
          </a:p>
        </p:txBody>
      </p:sp>
      <p:sp>
        <p:nvSpPr>
          <p:cNvPr id="11" name="圓角矩形 10"/>
          <p:cNvSpPr/>
          <p:nvPr/>
        </p:nvSpPr>
        <p:spPr>
          <a:xfrm>
            <a:off x="2055402" y="6776433"/>
            <a:ext cx="26164407" cy="5396359"/>
          </a:xfrm>
          <a:prstGeom prst="roundRect">
            <a:avLst>
              <a:gd name="adj" fmla="val 58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圓角矩形 40"/>
          <p:cNvSpPr/>
          <p:nvPr/>
        </p:nvSpPr>
        <p:spPr>
          <a:xfrm>
            <a:off x="2112670" y="27878386"/>
            <a:ext cx="5526498" cy="1741923"/>
          </a:xfrm>
          <a:prstGeom prst="roundRect">
            <a:avLst>
              <a:gd name="adj" fmla="val 9466"/>
            </a:avLst>
          </a:prstGeom>
          <a:solidFill>
            <a:srgbClr val="2E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b="1" dirty="0"/>
              <a:t>System Architecture</a:t>
            </a:r>
            <a:r>
              <a:rPr lang="zh-TW" altLang="en-US" sz="4800" b="1" dirty="0"/>
              <a:t> </a:t>
            </a:r>
            <a:endParaRPr lang="en-US" sz="4800" b="1" dirty="0"/>
          </a:p>
        </p:txBody>
      </p:sp>
      <p:sp>
        <p:nvSpPr>
          <p:cNvPr id="53" name="圓角矩形 52"/>
          <p:cNvSpPr/>
          <p:nvPr/>
        </p:nvSpPr>
        <p:spPr>
          <a:xfrm>
            <a:off x="2112670" y="28811714"/>
            <a:ext cx="13432130" cy="8871919"/>
          </a:xfrm>
          <a:prstGeom prst="roundRect">
            <a:avLst>
              <a:gd name="adj" fmla="val 58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圓角化同側角落矩形 6"/>
          <p:cNvSpPr/>
          <p:nvPr/>
        </p:nvSpPr>
        <p:spPr>
          <a:xfrm rot="10800000">
            <a:off x="2055403" y="2787158"/>
            <a:ext cx="26164406" cy="2801352"/>
          </a:xfrm>
          <a:prstGeom prst="round2SameRect">
            <a:avLst>
              <a:gd name="adj1" fmla="val 12990"/>
              <a:gd name="adj2" fmla="val 0"/>
            </a:avLst>
          </a:prstGeom>
          <a:solidFill>
            <a:srgbClr val="2E607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文字方塊 7"/>
          <p:cNvSpPr txBox="1"/>
          <p:nvPr/>
        </p:nvSpPr>
        <p:spPr>
          <a:xfrm>
            <a:off x="2055403" y="2985791"/>
            <a:ext cx="26164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Trebuchet MS" panose="020B0603020202020204" pitchFamily="34" charset="0"/>
              </a:rPr>
              <a:t>Energy-Efficient AI Accelerator for On-Device Training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2055402" y="3962188"/>
            <a:ext cx="261644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603020202020204" pitchFamily="34" charset="0"/>
              </a:rPr>
              <a:t>Zih-Sing Fu and Chia-Hsiang Yang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2055404" y="4717438"/>
            <a:ext cx="261644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rebuchet MS" panose="020B0603020202020204" pitchFamily="34" charset="0"/>
              </a:rPr>
              <a:t>National Taiwan University</a:t>
            </a:r>
          </a:p>
        </p:txBody>
      </p:sp>
      <p:sp>
        <p:nvSpPr>
          <p:cNvPr id="13" name="文字方塊 12"/>
          <p:cNvSpPr txBox="1"/>
          <p:nvPr/>
        </p:nvSpPr>
        <p:spPr>
          <a:xfrm>
            <a:off x="2358998" y="6860292"/>
            <a:ext cx="14274696" cy="516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v"/>
            </a:pPr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  <a:b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Energy-efficient AI accelerator for on-device training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Challenges &amp; Analyzed Techniques</a:t>
            </a:r>
          </a:p>
          <a:p>
            <a:pPr marL="1111500" indent="-571500">
              <a:buFont typeface="Wingdings" panose="05000000000000000000" pitchFamily="2" charset="2"/>
              <a:buChar char="q"/>
            </a:pP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Training requires large computation</a:t>
            </a:r>
          </a:p>
          <a:p>
            <a:pPr marL="1112400"/>
            <a:r>
              <a:rPr lang="en-US" sz="3400" dirty="0">
                <a:cs typeface="Arial" panose="020B0604020202020204" pitchFamily="34" charset="0"/>
              </a:rPr>
              <a:t>→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 Exploiting sparsity in data</a:t>
            </a:r>
            <a:r>
              <a:rPr lang="zh-TW" altLang="en-US" sz="3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3400" dirty="0">
                <a:latin typeface="Arial" panose="020B0604020202020204" pitchFamily="34" charset="0"/>
                <a:cs typeface="Arial" panose="020B0604020202020204" pitchFamily="34" charset="0"/>
              </a:rPr>
              <a:t>to skip zero MAC</a:t>
            </a:r>
            <a:endParaRPr lang="en-US" sz="3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11500" indent="-571500">
              <a:buFont typeface="Wingdings" panose="05000000000000000000" pitchFamily="2" charset="2"/>
              <a:buChar char="q"/>
            </a:pP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Training requires large data dynamic range</a:t>
            </a:r>
          </a:p>
          <a:p>
            <a:pPr marL="1112400"/>
            <a:r>
              <a:rPr lang="en-US" altLang="zh-TW" sz="3400" dirty="0">
                <a:cs typeface="Arial" panose="020B0604020202020204" pitchFamily="34" charset="0"/>
              </a:rPr>
              <a:t>→ </a:t>
            </a:r>
            <a:r>
              <a:rPr lang="en-US" altLang="zh-TW" sz="3400" dirty="0">
                <a:latin typeface="Arial" panose="020B0604020202020204" pitchFamily="34" charset="0"/>
                <a:cs typeface="Arial" panose="020B0604020202020204" pitchFamily="34" charset="0"/>
              </a:rPr>
              <a:t>Selecting appropriate 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data type for training</a:t>
            </a:r>
          </a:p>
          <a:p>
            <a:pPr marL="1111500" indent="-571500">
              <a:buFont typeface="Wingdings" panose="05000000000000000000" pitchFamily="2" charset="2"/>
              <a:buChar char="q"/>
            </a:pP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Training requires large external memory access (EMA) [1]</a:t>
            </a:r>
          </a:p>
          <a:p>
            <a:pPr marL="1112400"/>
            <a:r>
              <a:rPr lang="en-US" altLang="zh-TW" sz="3400" dirty="0">
                <a:cs typeface="Arial" panose="020B0604020202020204" pitchFamily="34" charset="0"/>
              </a:rPr>
              <a:t>→ </a:t>
            </a:r>
            <a:r>
              <a:rPr lang="en-US" sz="3400" dirty="0">
                <a:latin typeface="Arial" panose="020B0604020202020204" pitchFamily="34" charset="0"/>
                <a:cs typeface="Arial" panose="020B0604020202020204" pitchFamily="34" charset="0"/>
              </a:rPr>
              <a:t>Reducing EMA with compression</a:t>
            </a:r>
          </a:p>
        </p:txBody>
      </p:sp>
      <p:sp>
        <p:nvSpPr>
          <p:cNvPr id="22" name="圓角矩形 21"/>
          <p:cNvSpPr/>
          <p:nvPr/>
        </p:nvSpPr>
        <p:spPr>
          <a:xfrm>
            <a:off x="2117396" y="12496358"/>
            <a:ext cx="6112204" cy="1741923"/>
          </a:xfrm>
          <a:prstGeom prst="roundRect">
            <a:avLst>
              <a:gd name="adj" fmla="val 9466"/>
            </a:avLst>
          </a:prstGeom>
          <a:solidFill>
            <a:srgbClr val="2E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b="1" dirty="0"/>
              <a:t>Sparsity Exploitation</a:t>
            </a:r>
          </a:p>
        </p:txBody>
      </p:sp>
      <p:sp>
        <p:nvSpPr>
          <p:cNvPr id="15" name="圓角矩形 14"/>
          <p:cNvSpPr/>
          <p:nvPr/>
        </p:nvSpPr>
        <p:spPr>
          <a:xfrm>
            <a:off x="2055401" y="13424074"/>
            <a:ext cx="14358873" cy="13971272"/>
          </a:xfrm>
          <a:prstGeom prst="roundRect">
            <a:avLst>
              <a:gd name="adj" fmla="val 58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圓角矩形 33"/>
          <p:cNvSpPr/>
          <p:nvPr/>
        </p:nvSpPr>
        <p:spPr>
          <a:xfrm>
            <a:off x="16892982" y="12496358"/>
            <a:ext cx="7441857" cy="1741923"/>
          </a:xfrm>
          <a:prstGeom prst="roundRect">
            <a:avLst>
              <a:gd name="adj" fmla="val 9466"/>
            </a:avLst>
          </a:prstGeom>
          <a:solidFill>
            <a:srgbClr val="2E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b="1" dirty="0"/>
              <a:t>Data Type</a:t>
            </a:r>
            <a:r>
              <a:rPr lang="zh-TW" altLang="en-US" sz="4800" b="1" dirty="0"/>
              <a:t> </a:t>
            </a:r>
            <a:r>
              <a:rPr lang="en-US" altLang="zh-TW" sz="4800" b="1" dirty="0"/>
              <a:t>for Training</a:t>
            </a:r>
            <a:endParaRPr lang="en-US" sz="4800" b="1" dirty="0"/>
          </a:p>
        </p:txBody>
      </p:sp>
      <p:sp>
        <p:nvSpPr>
          <p:cNvPr id="18" name="圓角矩形 17"/>
          <p:cNvSpPr/>
          <p:nvPr/>
        </p:nvSpPr>
        <p:spPr>
          <a:xfrm>
            <a:off x="16877421" y="13428892"/>
            <a:ext cx="11342388" cy="5802728"/>
          </a:xfrm>
          <a:prstGeom prst="roundRect">
            <a:avLst>
              <a:gd name="adj" fmla="val 58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矩形 49"/>
          <p:cNvSpPr/>
          <p:nvPr/>
        </p:nvSpPr>
        <p:spPr>
          <a:xfrm>
            <a:off x="2055402" y="37988965"/>
            <a:ext cx="26164408" cy="2709466"/>
          </a:xfrm>
          <a:prstGeom prst="rect">
            <a:avLst/>
          </a:prstGeom>
          <a:solidFill>
            <a:schemeClr val="bg1"/>
          </a:solidFill>
          <a:ln w="31750">
            <a:solidFill>
              <a:srgbClr val="2E6070"/>
            </a:solidFill>
          </a:ln>
          <a:effectLst/>
        </p:spPr>
        <p:txBody>
          <a:bodyPr wrap="square">
            <a:noAutofit/>
          </a:bodyPr>
          <a:lstStyle/>
          <a:p>
            <a:pPr algn="just">
              <a:defRPr/>
            </a:pP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[1] T.-J. Yang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et al.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"Designing energy-efficient convolutional neural networks using energy-aware pruning,"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CVPR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June 2017.</a:t>
            </a:r>
          </a:p>
          <a:p>
            <a:pPr algn="just">
              <a:defRPr/>
            </a:pP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[2] J. Lee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et al.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"LNPU: A 25.3 TFLOPS/W sparse deep-neural-network learning processor with fine-grained mixed precision of FP8-FP16,"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ISSCC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Feb. 2019.</a:t>
            </a:r>
          </a:p>
          <a:p>
            <a:pPr algn="just">
              <a:defRPr/>
            </a:pP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[3] S. Kang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et al.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"7.4 GANPU: A 135TFLOPS/W multi-DNN training processor for GANs with speculative dual-sparsity exploitation,"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ISSCC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Feb. 2020.</a:t>
            </a:r>
          </a:p>
          <a:p>
            <a:pPr algn="just">
              <a:defRPr/>
            </a:pP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[4] Y. Yu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et al.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"SPRING: A Sparsity-Aware Reduced-Precision Monolithic 3D CNN Accelerator Architecture for Training and Inference,"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IEEE Transactions on Emerging Topics in Computing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2020.</a:t>
            </a:r>
          </a:p>
          <a:p>
            <a:pPr algn="just">
              <a:defRPr/>
            </a:pP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[5] A. Agrawal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et al.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"A 7nm 4-Core AI Chip with 25.6TFLOPS Hybrid FP8 Training, 102.4TOPS INT4 Inference and Workload-Aware Throttling," </a:t>
            </a:r>
            <a:r>
              <a:rPr lang="en-US" altLang="zh-TW" sz="2800" i="1" kern="0" dirty="0">
                <a:latin typeface="Arial" panose="020B0604020202020204" pitchFamily="34" charset="0"/>
                <a:cs typeface="Arial" panose="020B0604020202020204" pitchFamily="34" charset="0"/>
              </a:rPr>
              <a:t>ISSCC</a:t>
            </a:r>
            <a:r>
              <a:rPr lang="en-US" altLang="zh-TW" sz="2800" kern="0" dirty="0">
                <a:latin typeface="Arial" panose="020B0604020202020204" pitchFamily="34" charset="0"/>
                <a:cs typeface="Arial" panose="020B0604020202020204" pitchFamily="34" charset="0"/>
              </a:rPr>
              <a:t>, Feb. 2021.</a:t>
            </a:r>
          </a:p>
        </p:txBody>
      </p:sp>
      <p:sp>
        <p:nvSpPr>
          <p:cNvPr id="19" name="文字方塊 18"/>
          <p:cNvSpPr txBox="1"/>
          <p:nvPr/>
        </p:nvSpPr>
        <p:spPr>
          <a:xfrm>
            <a:off x="15649935" y="5932359"/>
            <a:ext cx="119824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4200" b="1" dirty="0"/>
              <a:t>Design Goal: Neural network training for edge device</a:t>
            </a:r>
            <a:endParaRPr lang="zh-TW" altLang="en-US" sz="4200" b="1" dirty="0"/>
          </a:p>
        </p:txBody>
      </p:sp>
      <p:sp>
        <p:nvSpPr>
          <p:cNvPr id="17" name="矩形 16"/>
          <p:cNvSpPr/>
          <p:nvPr/>
        </p:nvSpPr>
        <p:spPr>
          <a:xfrm>
            <a:off x="1799999" y="0"/>
            <a:ext cx="28475213" cy="180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0" y="1"/>
            <a:ext cx="1800000" cy="428037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42" name="矩形 41"/>
          <p:cNvSpPr/>
          <p:nvPr/>
        </p:nvSpPr>
        <p:spPr>
          <a:xfrm>
            <a:off x="28537205" y="1"/>
            <a:ext cx="1800000" cy="428037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43" name="矩形 42"/>
          <p:cNvSpPr/>
          <p:nvPr/>
        </p:nvSpPr>
        <p:spPr>
          <a:xfrm>
            <a:off x="1821511" y="41003763"/>
            <a:ext cx="28475213" cy="1800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16" name="AutoShape 2" descr="https://mail.google.com/mail/u/1?ui=2&amp;ik=1f840bb4d9&amp;attid=0.1&amp;permmsgid=msg-f:1651788261437727677&amp;th=16ec54ac1727e3bd&amp;view=fimg&amp;sz=s0-l75-ft&amp;attbid=ANGjdJ8Tc-vtsrOPTlkU-w9zKKIscM8XI0NahErkEGL1o81Sy1SCg854-om_wAOEmtD_BHEhcQZ91cborF3dUNRQ4KrbsZ49yO5w5i8JGUwhWmIFL-lcuJhkMMHHYfA&amp;disp=em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18E140BE-2F71-47A8-A129-179664046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4800" y="6625586"/>
            <a:ext cx="11808064" cy="5136426"/>
          </a:xfrm>
          <a:prstGeom prst="rect">
            <a:avLst/>
          </a:prstGeom>
        </p:spPr>
      </p:pic>
      <p:sp>
        <p:nvSpPr>
          <p:cNvPr id="48" name="圓角矩形 47"/>
          <p:cNvSpPr/>
          <p:nvPr/>
        </p:nvSpPr>
        <p:spPr>
          <a:xfrm>
            <a:off x="16059117" y="26118370"/>
            <a:ext cx="7746648" cy="1918024"/>
          </a:xfrm>
          <a:prstGeom prst="roundRect">
            <a:avLst>
              <a:gd name="adj" fmla="val 9466"/>
            </a:avLst>
          </a:prstGeom>
          <a:solidFill>
            <a:srgbClr val="2E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TW" sz="4800" b="1" dirty="0"/>
              <a:t>Chip Layout  &amp; </a:t>
            </a:r>
            <a:r>
              <a:rPr lang="en-US" sz="4800" b="1" dirty="0"/>
              <a:t>Performance</a:t>
            </a:r>
          </a:p>
        </p:txBody>
      </p:sp>
      <p:sp>
        <p:nvSpPr>
          <p:cNvPr id="55" name="圓角矩形 54"/>
          <p:cNvSpPr/>
          <p:nvPr/>
        </p:nvSpPr>
        <p:spPr>
          <a:xfrm>
            <a:off x="16059116" y="27005297"/>
            <a:ext cx="12149159" cy="10678336"/>
          </a:xfrm>
          <a:prstGeom prst="roundRect">
            <a:avLst>
              <a:gd name="adj" fmla="val 404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633" y="27307234"/>
            <a:ext cx="3963979" cy="3933448"/>
          </a:xfrm>
          <a:prstGeom prst="rect">
            <a:avLst/>
          </a:prstGeom>
        </p:spPr>
      </p:pic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1177185"/>
              </p:ext>
            </p:extLst>
          </p:nvPr>
        </p:nvGraphicFramePr>
        <p:xfrm>
          <a:off x="20355373" y="27191238"/>
          <a:ext cx="7660019" cy="4049448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40668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931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61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Technology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40nm CMOS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61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Chip Size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2.78 x 2.78 mm</a:t>
                      </a:r>
                      <a:r>
                        <a:rPr lang="en-US" sz="2600" kern="100" baseline="30000" dirty="0">
                          <a:effectLst/>
                        </a:rPr>
                        <a:t>2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61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Core Size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2.20 x 2.20 mm</a:t>
                      </a:r>
                      <a:r>
                        <a:rPr lang="en-US" sz="2600" kern="100" baseline="30000" dirty="0">
                          <a:effectLst/>
                        </a:rPr>
                        <a:t>2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61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Gate Count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600" kern="100" dirty="0">
                          <a:effectLst/>
                          <a:latin typeface="Calibri" charset="0"/>
                          <a:ea typeface="新細明體" charset="-120"/>
                          <a:cs typeface="Times New Roman" charset="0"/>
                        </a:rPr>
                        <a:t>7113K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61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On-chip SRAM (KB)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160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61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Max. Frequency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200MHz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61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Peak</a:t>
                      </a:r>
                      <a:r>
                        <a:rPr lang="en-US" sz="2600" kern="100" baseline="0" dirty="0">
                          <a:effectLst/>
                        </a:rPr>
                        <a:t> </a:t>
                      </a:r>
                      <a:r>
                        <a:rPr lang="en-US" sz="2600" kern="100" dirty="0">
                          <a:effectLst/>
                        </a:rPr>
                        <a:t>Performance </a:t>
                      </a:r>
                      <a:r>
                        <a:rPr lang="zh-TW" altLang="en-US" sz="2600" kern="100" dirty="0">
                          <a:effectLst/>
                        </a:rPr>
                        <a:t> </a:t>
                      </a:r>
                      <a:r>
                        <a:rPr lang="en-US" sz="2600" kern="100" dirty="0">
                          <a:effectLst/>
                        </a:rPr>
                        <a:t>(TOPS)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20.48 (8 bit)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61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600" kern="100" dirty="0">
                          <a:effectLst/>
                        </a:rPr>
                        <a:t>Area Efficiency</a:t>
                      </a:r>
                      <a:r>
                        <a:rPr lang="zh-TW" altLang="en-US" sz="2600" kern="100" dirty="0">
                          <a:effectLst/>
                        </a:rPr>
                        <a:t> </a:t>
                      </a:r>
                      <a:r>
                        <a:rPr lang="en-US" sz="2600" kern="100" dirty="0">
                          <a:effectLst/>
                        </a:rPr>
                        <a:t>(GOPS/mm</a:t>
                      </a:r>
                      <a:r>
                        <a:rPr lang="en-US" sz="2600" kern="100" baseline="30000" dirty="0">
                          <a:effectLst/>
                        </a:rPr>
                        <a:t>2</a:t>
                      </a:r>
                      <a:r>
                        <a:rPr lang="en-US" sz="2600" kern="100" dirty="0">
                          <a:effectLst/>
                        </a:rPr>
                        <a:t>)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600" kern="100" dirty="0">
                          <a:effectLst/>
                        </a:rPr>
                        <a:t>4266.7 (8 bit)</a:t>
                      </a:r>
                      <a:endParaRPr lang="zh-TW" sz="2600" kern="100" dirty="0">
                        <a:effectLst/>
                        <a:latin typeface="Calibri" charset="0"/>
                        <a:ea typeface="新細明體" charset="-12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2" name="內容版面配置區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195502"/>
              </p:ext>
            </p:extLst>
          </p:nvPr>
        </p:nvGraphicFramePr>
        <p:xfrm>
          <a:off x="16333915" y="31384121"/>
          <a:ext cx="11681479" cy="5816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9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355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16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16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16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0169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1689">
                <a:tc gridSpan="2">
                  <a:txBody>
                    <a:bodyPr/>
                    <a:lstStyle/>
                    <a:p>
                      <a:pPr algn="ctr"/>
                      <a:endParaRPr lang="zh-TW" altLang="en-US" sz="2600" dirty="0"/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ISSCC'19</a:t>
                      </a:r>
                      <a:r>
                        <a:rPr lang="en-US" altLang="zh-TW" sz="2600" baseline="0" dirty="0"/>
                        <a:t> [2]</a:t>
                      </a:r>
                      <a:endParaRPr lang="zh-TW" altLang="en-US" sz="2600" dirty="0"/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ISSCC'20 [3]</a:t>
                      </a:r>
                      <a:endParaRPr lang="zh-TW" altLang="en-US" sz="2600" dirty="0"/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ISSCC'21 [5]</a:t>
                      </a:r>
                      <a:endParaRPr lang="zh-TW" altLang="en-US" sz="2600" dirty="0"/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This Work</a:t>
                      </a:r>
                      <a:endParaRPr lang="zh-TW" altLang="en-US" sz="2600" dirty="0"/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689">
                <a:tc rowSpan="4">
                  <a:txBody>
                    <a:bodyPr/>
                    <a:lstStyle/>
                    <a:p>
                      <a:pPr algn="ctr"/>
                      <a:r>
                        <a:rPr lang="en-US" altLang="zh-TW" sz="2600" dirty="0">
                          <a:solidFill>
                            <a:schemeClr val="bg1"/>
                          </a:solidFill>
                        </a:rPr>
                        <a:t>Supported Operations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vert="vert270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Sparsity Exploitation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Yes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Yes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zh-TW" altLang="en-US" sz="2600" dirty="0">
                        <a:solidFill>
                          <a:schemeClr val="tx1"/>
                        </a:solidFill>
                      </a:endParaRPr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rgbClr val="C00000"/>
                          </a:solidFill>
                        </a:rPr>
                        <a:t>Yes</a:t>
                      </a:r>
                      <a:endParaRPr lang="zh-TW" altLang="en-US" sz="2600" b="1" dirty="0">
                        <a:solidFill>
                          <a:srgbClr val="C00000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689">
                <a:tc vMerge="1">
                  <a:txBody>
                    <a:bodyPr/>
                    <a:lstStyle/>
                    <a:p>
                      <a:pPr algn="ctr"/>
                      <a:endParaRPr lang="zh-TW" altLang="en-US" sz="18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Sparsity Inducing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600" dirty="0"/>
                        <a:t>No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600" dirty="0"/>
                        <a:t>No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600" dirty="0"/>
                        <a:t>No</a:t>
                      </a:r>
                      <a:endParaRPr lang="zh-TW" altLang="en-US" sz="2600" dirty="0">
                        <a:solidFill>
                          <a:schemeClr val="tx1"/>
                        </a:solidFill>
                      </a:endParaRPr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600" b="1" dirty="0">
                          <a:solidFill>
                            <a:srgbClr val="C00000"/>
                          </a:solidFill>
                        </a:rPr>
                        <a:t>Yes</a:t>
                      </a:r>
                      <a:endParaRPr lang="zh-TW" altLang="en-US" sz="2600" b="1" dirty="0">
                        <a:solidFill>
                          <a:srgbClr val="C00000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168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Training Precision</a:t>
                      </a:r>
                      <a:r>
                        <a:rPr lang="en-US" altLang="zh-TW" sz="2600" b="1" baseline="30000" dirty="0">
                          <a:solidFill>
                            <a:schemeClr val="bg1"/>
                          </a:solidFill>
                        </a:rPr>
                        <a:t>*</a:t>
                      </a:r>
                      <a:endParaRPr lang="zh-TW" altLang="en-US" sz="2600" b="1" baseline="30000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16 bit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16 bit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>
                          <a:solidFill>
                            <a:schemeClr val="tx1"/>
                          </a:solidFill>
                        </a:rPr>
                        <a:t>16 bit</a:t>
                      </a:r>
                      <a:endParaRPr lang="zh-TW" altLang="en-US" sz="2600" dirty="0">
                        <a:solidFill>
                          <a:schemeClr val="tx1"/>
                        </a:solidFill>
                      </a:endParaRPr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rgbClr val="C00000"/>
                          </a:solidFill>
                        </a:rPr>
                        <a:t>8 bit</a:t>
                      </a:r>
                      <a:endParaRPr lang="zh-TW" altLang="en-US" sz="2600" b="1" dirty="0">
                        <a:solidFill>
                          <a:srgbClr val="C00000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2838575796"/>
                  </a:ext>
                </a:extLst>
              </a:tr>
              <a:tr h="371689">
                <a:tc vMerge="1">
                  <a:txBody>
                    <a:bodyPr/>
                    <a:lstStyle/>
                    <a:p>
                      <a:pPr algn="ctr"/>
                      <a:endParaRPr lang="zh-TW" altLang="en-US" sz="18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Compression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No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No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No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rgbClr val="C00000"/>
                          </a:solidFill>
                        </a:rPr>
                        <a:t>Yes</a:t>
                      </a:r>
                      <a:endParaRPr lang="zh-TW" altLang="en-US" sz="2600" b="1" dirty="0">
                        <a:solidFill>
                          <a:srgbClr val="C00000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1689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Technology</a:t>
                      </a:r>
                      <a:endParaRPr lang="zh-TW" altLang="en-US" sz="2600" b="1" baseline="-25000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65nm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65nm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7nm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tx1"/>
                          </a:solidFill>
                        </a:rPr>
                        <a:t>40nm</a:t>
                      </a:r>
                      <a:endParaRPr lang="zh-TW" alt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1689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Supply Voltage (V)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0.78 - 1.1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0.7 - 1.1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0.55 - 0.75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tx1"/>
                          </a:solidFill>
                        </a:rPr>
                        <a:t>0.9</a:t>
                      </a:r>
                      <a:endParaRPr lang="zh-TW" alt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560273356"/>
                  </a:ext>
                </a:extLst>
              </a:tr>
              <a:tr h="371689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Area (mm</a:t>
                      </a:r>
                      <a:r>
                        <a:rPr lang="en-US" altLang="zh-TW" sz="2600" b="1" baseline="3000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16.0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32.4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19.6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tx1"/>
                          </a:solidFill>
                        </a:rPr>
                        <a:t>4.8</a:t>
                      </a:r>
                      <a:endParaRPr lang="zh-TW" alt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3453518773"/>
                  </a:ext>
                </a:extLst>
              </a:tr>
              <a:tr h="371689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On-chip</a:t>
                      </a:r>
                      <a:r>
                        <a:rPr lang="en-US" altLang="zh-TW" sz="2600" b="1" baseline="0" dirty="0">
                          <a:solidFill>
                            <a:schemeClr val="bg1"/>
                          </a:solidFill>
                        </a:rPr>
                        <a:t> SRAM</a:t>
                      </a:r>
                      <a:r>
                        <a:rPr lang="zh-TW" altLang="en-US" sz="2600" b="1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zh-TW" sz="2600" b="1" baseline="0" dirty="0">
                          <a:solidFill>
                            <a:schemeClr val="bg1"/>
                          </a:solidFill>
                        </a:rPr>
                        <a:t>(KB)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372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676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8000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tx1"/>
                          </a:solidFill>
                        </a:rPr>
                        <a:t>160</a:t>
                      </a:r>
                      <a:endParaRPr lang="zh-TW" alt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171225045"/>
                  </a:ext>
                </a:extLst>
              </a:tr>
              <a:tr h="371689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Max Frequency (MHz)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200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200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1600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zh-TW" alt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862651259"/>
                  </a:ext>
                </a:extLst>
              </a:tr>
              <a:tr h="371689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Peak Performance</a:t>
                      </a:r>
                      <a:r>
                        <a:rPr lang="en-US" altLang="zh-TW" sz="2600" b="1" baseline="30000" dirty="0">
                          <a:solidFill>
                            <a:schemeClr val="bg1"/>
                          </a:solidFill>
                        </a:rPr>
                        <a:t>*</a:t>
                      </a:r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 (TOPS)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&gt; 0.3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14.03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25.6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tx1"/>
                          </a:solidFill>
                        </a:rPr>
                        <a:t>20.48</a:t>
                      </a:r>
                      <a:endParaRPr lang="zh-TW" alt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2663182738"/>
                  </a:ext>
                </a:extLst>
              </a:tr>
              <a:tr h="371689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Area Efficiency (GOPS/mm</a:t>
                      </a:r>
                      <a:r>
                        <a:rPr lang="en-US" altLang="zh-TW" sz="2600" b="1" baseline="3000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en-US" altLang="zh-TW" sz="2600" b="1" dirty="0">
                          <a:solidFill>
                            <a:schemeClr val="bg1"/>
                          </a:solidFill>
                        </a:rPr>
                        <a:t>)</a:t>
                      </a:r>
                      <a:endParaRPr lang="zh-TW" altLang="en-US" sz="2600" b="1" dirty="0">
                        <a:solidFill>
                          <a:schemeClr val="bg1"/>
                        </a:solidFill>
                      </a:endParaRPr>
                    </a:p>
                  </a:txBody>
                  <a:tcPr marL="88465" marR="88465" marT="44233" marB="44233"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24.0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600" dirty="0"/>
                        <a:t>433.0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dirty="0"/>
                        <a:t>1306.1</a:t>
                      </a:r>
                      <a:endParaRPr lang="zh-TW" altLang="en-US" sz="2600" dirty="0"/>
                    </a:p>
                  </a:txBody>
                  <a:tcPr marL="88465" marR="88465" marT="44233" marB="442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600" b="1" dirty="0">
                          <a:solidFill>
                            <a:srgbClr val="C00000"/>
                          </a:solidFill>
                        </a:rPr>
                        <a:t>4266.7</a:t>
                      </a:r>
                      <a:endParaRPr lang="zh-TW" altLang="en-US" sz="2600" b="1" dirty="0">
                        <a:solidFill>
                          <a:srgbClr val="C00000"/>
                        </a:solidFill>
                      </a:endParaRPr>
                    </a:p>
                  </a:txBody>
                  <a:tcPr marL="88465" marR="88465" marT="44233" marB="44233" anchor="ctr"/>
                </a:tc>
                <a:extLst>
                  <a:ext uri="{0D108BD9-81ED-4DB2-BD59-A6C34878D82A}">
                    <a16:rowId xmlns:a16="http://schemas.microsoft.com/office/drawing/2014/main" val="3689533715"/>
                  </a:ext>
                </a:extLst>
              </a:tr>
            </a:tbl>
          </a:graphicData>
        </a:graphic>
      </p:graphicFrame>
      <p:sp>
        <p:nvSpPr>
          <p:cNvPr id="31" name="矩形 30">
            <a:extLst>
              <a:ext uri="{FF2B5EF4-FFF2-40B4-BE49-F238E27FC236}">
                <a16:creationId xmlns:a16="http://schemas.microsoft.com/office/drawing/2014/main" id="{6B309B21-43FB-4CAB-938F-3E0BB18B8BD6}"/>
              </a:ext>
            </a:extLst>
          </p:cNvPr>
          <p:cNvSpPr/>
          <p:nvPr/>
        </p:nvSpPr>
        <p:spPr>
          <a:xfrm>
            <a:off x="16284633" y="37273040"/>
            <a:ext cx="3826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* Max precision required for training</a:t>
            </a:r>
          </a:p>
        </p:txBody>
      </p:sp>
      <p:sp>
        <p:nvSpPr>
          <p:cNvPr id="35" name="圓角矩形 33">
            <a:extLst>
              <a:ext uri="{FF2B5EF4-FFF2-40B4-BE49-F238E27FC236}">
                <a16:creationId xmlns:a16="http://schemas.microsoft.com/office/drawing/2014/main" id="{D763FEBF-0213-4AC3-8828-CFB9B70405B5}"/>
              </a:ext>
            </a:extLst>
          </p:cNvPr>
          <p:cNvSpPr/>
          <p:nvPr/>
        </p:nvSpPr>
        <p:spPr>
          <a:xfrm>
            <a:off x="16877421" y="19611077"/>
            <a:ext cx="7441857" cy="1741923"/>
          </a:xfrm>
          <a:prstGeom prst="roundRect">
            <a:avLst>
              <a:gd name="adj" fmla="val 9466"/>
            </a:avLst>
          </a:prstGeom>
          <a:solidFill>
            <a:srgbClr val="2E60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b="1" dirty="0"/>
              <a:t>Data Compression</a:t>
            </a:r>
          </a:p>
        </p:txBody>
      </p:sp>
      <p:sp>
        <p:nvSpPr>
          <p:cNvPr id="36" name="圓角矩形 17">
            <a:extLst>
              <a:ext uri="{FF2B5EF4-FFF2-40B4-BE49-F238E27FC236}">
                <a16:creationId xmlns:a16="http://schemas.microsoft.com/office/drawing/2014/main" id="{DCD5D561-C6D9-4EFD-B3BC-32160CEDD0E6}"/>
              </a:ext>
            </a:extLst>
          </p:cNvPr>
          <p:cNvSpPr/>
          <p:nvPr/>
        </p:nvSpPr>
        <p:spPr>
          <a:xfrm>
            <a:off x="16877421" y="20543611"/>
            <a:ext cx="11342388" cy="5237598"/>
          </a:xfrm>
          <a:prstGeom prst="roundRect">
            <a:avLst>
              <a:gd name="adj" fmla="val 581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圖片 45">
            <a:extLst>
              <a:ext uri="{FF2B5EF4-FFF2-40B4-BE49-F238E27FC236}">
                <a16:creationId xmlns:a16="http://schemas.microsoft.com/office/drawing/2014/main" id="{1B702A2F-4D96-47B0-BFCA-5E9C3B33C1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38286" y="22729148"/>
            <a:ext cx="5377704" cy="2992615"/>
          </a:xfrm>
          <a:prstGeom prst="rect">
            <a:avLst/>
          </a:prstGeom>
        </p:spPr>
      </p:pic>
      <p:pic>
        <p:nvPicPr>
          <p:cNvPr id="60" name="圖片 59">
            <a:extLst>
              <a:ext uri="{FF2B5EF4-FFF2-40B4-BE49-F238E27FC236}">
                <a16:creationId xmlns:a16="http://schemas.microsoft.com/office/drawing/2014/main" id="{D97C537D-A855-4AD2-A373-001C283C72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7737" y="17346449"/>
            <a:ext cx="6508386" cy="5833444"/>
          </a:xfrm>
          <a:prstGeom prst="rect">
            <a:avLst/>
          </a:prstGeom>
        </p:spPr>
      </p:pic>
      <p:grpSp>
        <p:nvGrpSpPr>
          <p:cNvPr id="23" name="群組 22">
            <a:extLst>
              <a:ext uri="{FF2B5EF4-FFF2-40B4-BE49-F238E27FC236}">
                <a16:creationId xmlns:a16="http://schemas.microsoft.com/office/drawing/2014/main" id="{43C4BE53-3C16-4CC2-B1D5-77A9AEB3A35A}"/>
              </a:ext>
            </a:extLst>
          </p:cNvPr>
          <p:cNvGrpSpPr/>
          <p:nvPr/>
        </p:nvGrpSpPr>
        <p:grpSpPr>
          <a:xfrm>
            <a:off x="8835170" y="17295649"/>
            <a:ext cx="7256114" cy="5694177"/>
            <a:chOff x="8530370" y="17062189"/>
            <a:chExt cx="7256114" cy="5694177"/>
          </a:xfrm>
        </p:grpSpPr>
        <p:pic>
          <p:nvPicPr>
            <p:cNvPr id="37" name="圖片 36">
              <a:extLst>
                <a:ext uri="{FF2B5EF4-FFF2-40B4-BE49-F238E27FC236}">
                  <a16:creationId xmlns:a16="http://schemas.microsoft.com/office/drawing/2014/main" id="{040870F6-4AF1-4C9A-BFB7-F2C4CCDD2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0370" y="17062189"/>
              <a:ext cx="7256114" cy="5084995"/>
            </a:xfrm>
            <a:prstGeom prst="rect">
              <a:avLst/>
            </a:prstGeom>
          </p:spPr>
        </p:pic>
        <p:sp>
          <p:nvSpPr>
            <p:cNvPr id="61" name="文字方塊 60">
              <a:extLst>
                <a:ext uri="{FF2B5EF4-FFF2-40B4-BE49-F238E27FC236}">
                  <a16:creationId xmlns:a16="http://schemas.microsoft.com/office/drawing/2014/main" id="{5001ABC4-372D-42A0-91E6-2D7F2CA6501F}"/>
                </a:ext>
              </a:extLst>
            </p:cNvPr>
            <p:cNvSpPr txBox="1"/>
            <p:nvPr/>
          </p:nvSpPr>
          <p:spPr>
            <a:xfrm>
              <a:off x="8617675" y="22171591"/>
              <a:ext cx="71549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3200" b="1" dirty="0"/>
                <a:t>Sparsity-aware architecture </a:t>
              </a:r>
              <a:r>
                <a:rPr lang="en-US" altLang="zh-TW" sz="3200" b="1"/>
                <a:t>example [3]</a:t>
              </a:r>
              <a:endParaRPr lang="zh-TW" altLang="en-US" sz="3200" b="1" dirty="0"/>
            </a:p>
          </p:txBody>
        </p:sp>
      </p:grpSp>
      <p:grpSp>
        <p:nvGrpSpPr>
          <p:cNvPr id="24" name="群組 23">
            <a:extLst>
              <a:ext uri="{FF2B5EF4-FFF2-40B4-BE49-F238E27FC236}">
                <a16:creationId xmlns:a16="http://schemas.microsoft.com/office/drawing/2014/main" id="{6822E8DE-BE03-47D3-B711-9545C27B1667}"/>
              </a:ext>
            </a:extLst>
          </p:cNvPr>
          <p:cNvGrpSpPr/>
          <p:nvPr/>
        </p:nvGrpSpPr>
        <p:grpSpPr>
          <a:xfrm>
            <a:off x="2713324" y="23254702"/>
            <a:ext cx="13084729" cy="3963324"/>
            <a:chOff x="2687924" y="23021242"/>
            <a:chExt cx="13084729" cy="3963324"/>
          </a:xfrm>
        </p:grpSpPr>
        <p:grpSp>
          <p:nvGrpSpPr>
            <p:cNvPr id="38" name="群組 37">
              <a:extLst>
                <a:ext uri="{FF2B5EF4-FFF2-40B4-BE49-F238E27FC236}">
                  <a16:creationId xmlns:a16="http://schemas.microsoft.com/office/drawing/2014/main" id="{9D24107A-E46E-44B7-8A67-6917671684F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87924" y="23021242"/>
              <a:ext cx="13084729" cy="3327822"/>
              <a:chOff x="47328" y="3844900"/>
              <a:chExt cx="8836853" cy="2247464"/>
            </a:xfrm>
          </p:grpSpPr>
          <p:pic>
            <p:nvPicPr>
              <p:cNvPr id="39" name="圖片 38">
                <a:extLst>
                  <a:ext uri="{FF2B5EF4-FFF2-40B4-BE49-F238E27FC236}">
                    <a16:creationId xmlns:a16="http://schemas.microsoft.com/office/drawing/2014/main" id="{5C60C4F5-3428-46FD-AADE-9B5B5E9AE7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328" y="3844922"/>
                <a:ext cx="2941327" cy="2247442"/>
              </a:xfrm>
              <a:prstGeom prst="rect">
                <a:avLst/>
              </a:prstGeom>
            </p:spPr>
          </p:pic>
          <p:pic>
            <p:nvPicPr>
              <p:cNvPr id="44" name="圖片 43">
                <a:extLst>
                  <a:ext uri="{FF2B5EF4-FFF2-40B4-BE49-F238E27FC236}">
                    <a16:creationId xmlns:a16="http://schemas.microsoft.com/office/drawing/2014/main" id="{C354002B-CF89-495C-BDCA-ACBE7997A2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8365" y="3844900"/>
                <a:ext cx="2995816" cy="2246860"/>
              </a:xfrm>
              <a:prstGeom prst="rect">
                <a:avLst/>
              </a:prstGeom>
            </p:spPr>
          </p:pic>
          <p:pic>
            <p:nvPicPr>
              <p:cNvPr id="45" name="圖片 44">
                <a:extLst>
                  <a:ext uri="{FF2B5EF4-FFF2-40B4-BE49-F238E27FC236}">
                    <a16:creationId xmlns:a16="http://schemas.microsoft.com/office/drawing/2014/main" id="{B8CD7684-4657-433A-AB2B-ECF2FDA137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82878" y="3844922"/>
                <a:ext cx="2941327" cy="2247442"/>
              </a:xfrm>
              <a:prstGeom prst="rect">
                <a:avLst/>
              </a:prstGeom>
            </p:spPr>
          </p:pic>
        </p:grpSp>
        <p:sp>
          <p:nvSpPr>
            <p:cNvPr id="62" name="文字方塊 61">
              <a:extLst>
                <a:ext uri="{FF2B5EF4-FFF2-40B4-BE49-F238E27FC236}">
                  <a16:creationId xmlns:a16="http://schemas.microsoft.com/office/drawing/2014/main" id="{114832A4-ECCD-4EFD-922B-5F580A4F2861}"/>
                </a:ext>
              </a:extLst>
            </p:cNvPr>
            <p:cNvSpPr txBox="1"/>
            <p:nvPr/>
          </p:nvSpPr>
          <p:spPr>
            <a:xfrm>
              <a:off x="2687924" y="26388809"/>
              <a:ext cx="13084728" cy="5957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3200" b="1" dirty="0"/>
                <a:t>Sparsity that can be exploited in neural network training</a:t>
              </a:r>
              <a:endParaRPr lang="zh-TW" altLang="en-US" sz="3200" b="1" dirty="0"/>
            </a:p>
          </p:txBody>
        </p:sp>
      </p:grpSp>
      <p:sp>
        <p:nvSpPr>
          <p:cNvPr id="66" name="矩形 65">
            <a:extLst>
              <a:ext uri="{FF2B5EF4-FFF2-40B4-BE49-F238E27FC236}">
                <a16:creationId xmlns:a16="http://schemas.microsoft.com/office/drawing/2014/main" id="{339E1824-8CA8-41AD-952A-DEC26BB66DB8}"/>
              </a:ext>
            </a:extLst>
          </p:cNvPr>
          <p:cNvSpPr/>
          <p:nvPr/>
        </p:nvSpPr>
        <p:spPr>
          <a:xfrm>
            <a:off x="2527311" y="30502837"/>
            <a:ext cx="1331915" cy="684508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1A5F894E-CF78-4D52-AC8C-4732194EE873}"/>
              </a:ext>
            </a:extLst>
          </p:cNvPr>
          <p:cNvSpPr/>
          <p:nvPr/>
        </p:nvSpPr>
        <p:spPr>
          <a:xfrm>
            <a:off x="13848921" y="29182980"/>
            <a:ext cx="1327595" cy="43180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2DA4B22B-FCDB-4EFD-B3CB-CB225FE20D9C}"/>
              </a:ext>
            </a:extLst>
          </p:cNvPr>
          <p:cNvGrpSpPr/>
          <p:nvPr/>
        </p:nvGrpSpPr>
        <p:grpSpPr>
          <a:xfrm>
            <a:off x="3875916" y="29068642"/>
            <a:ext cx="9973005" cy="8411397"/>
            <a:chOff x="3837006" y="29068642"/>
            <a:chExt cx="9973005" cy="8411397"/>
          </a:xfrm>
        </p:grpSpPr>
        <p:pic>
          <p:nvPicPr>
            <p:cNvPr id="49" name="圖片 48">
              <a:extLst>
                <a:ext uri="{FF2B5EF4-FFF2-40B4-BE49-F238E27FC236}">
                  <a16:creationId xmlns:a16="http://schemas.microsoft.com/office/drawing/2014/main" id="{D94314FF-F602-48EC-8C0A-BAA7BEE50E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837006" y="29068642"/>
              <a:ext cx="9973005" cy="8411397"/>
            </a:xfrm>
            <a:prstGeom prst="rect">
              <a:avLst/>
            </a:prstGeom>
          </p:spPr>
        </p:pic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E763174B-E782-492A-A4C5-4EF7749DB64E}"/>
                </a:ext>
              </a:extLst>
            </p:cNvPr>
            <p:cNvSpPr/>
            <p:nvPr/>
          </p:nvSpPr>
          <p:spPr>
            <a:xfrm>
              <a:off x="3949699" y="30502837"/>
              <a:ext cx="1791400" cy="6845080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D072EE87-9D59-40C0-898D-5C618EBA0665}"/>
                </a:ext>
              </a:extLst>
            </p:cNvPr>
            <p:cNvSpPr/>
            <p:nvPr/>
          </p:nvSpPr>
          <p:spPr>
            <a:xfrm>
              <a:off x="6423044" y="29750694"/>
              <a:ext cx="7254856" cy="5805296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ffectLst>
              <a:glow rad="2286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759B7107-16B2-49CB-911E-A17E1A78E07B}"/>
                </a:ext>
              </a:extLst>
            </p:cNvPr>
            <p:cNvSpPr/>
            <p:nvPr/>
          </p:nvSpPr>
          <p:spPr>
            <a:xfrm>
              <a:off x="6423043" y="35671626"/>
              <a:ext cx="7254856" cy="1682236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  <a:effectLst>
              <a:glow rad="228600">
                <a:schemeClr val="accent1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68" name="矩形 67">
            <a:extLst>
              <a:ext uri="{FF2B5EF4-FFF2-40B4-BE49-F238E27FC236}">
                <a16:creationId xmlns:a16="http://schemas.microsoft.com/office/drawing/2014/main" id="{7E3FEFD5-9ED6-48C7-ADD0-7850928ED38A}"/>
              </a:ext>
            </a:extLst>
          </p:cNvPr>
          <p:cNvSpPr/>
          <p:nvPr/>
        </p:nvSpPr>
        <p:spPr>
          <a:xfrm>
            <a:off x="13848920" y="33615383"/>
            <a:ext cx="1327595" cy="378927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BD956AF7-5CD5-4E3F-9464-8CC9AA0A404C}"/>
              </a:ext>
            </a:extLst>
          </p:cNvPr>
          <p:cNvSpPr txBox="1"/>
          <p:nvPr/>
        </p:nvSpPr>
        <p:spPr>
          <a:xfrm rot="16200000">
            <a:off x="-217713" y="33555777"/>
            <a:ext cx="6845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/>
              <a:t>Memory Banks</a:t>
            </a:r>
            <a:endParaRPr lang="zh-TW" altLang="en-US" sz="4000" b="1" dirty="0"/>
          </a:p>
        </p:txBody>
      </p:sp>
      <p:sp>
        <p:nvSpPr>
          <p:cNvPr id="69" name="文字方塊 68">
            <a:extLst>
              <a:ext uri="{FF2B5EF4-FFF2-40B4-BE49-F238E27FC236}">
                <a16:creationId xmlns:a16="http://schemas.microsoft.com/office/drawing/2014/main" id="{4C5AC484-029D-4983-BDA3-D16A7B00CBB7}"/>
              </a:ext>
            </a:extLst>
          </p:cNvPr>
          <p:cNvSpPr txBox="1"/>
          <p:nvPr/>
        </p:nvSpPr>
        <p:spPr>
          <a:xfrm rot="16200000">
            <a:off x="12359630" y="31002886"/>
            <a:ext cx="42904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accent6">
                    <a:lumMod val="50000"/>
                  </a:schemeClr>
                </a:solidFill>
              </a:rPr>
              <a:t>Sparse Convolution</a:t>
            </a:r>
            <a:endParaRPr lang="zh-TW" altLang="en-US" sz="40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E59D1AFD-FEE2-44D2-8E9D-62135DAEFCD1}"/>
              </a:ext>
            </a:extLst>
          </p:cNvPr>
          <p:cNvSpPr txBox="1"/>
          <p:nvPr/>
        </p:nvSpPr>
        <p:spPr>
          <a:xfrm rot="16200000">
            <a:off x="12595571" y="35166138"/>
            <a:ext cx="3833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b="1" dirty="0">
                <a:solidFill>
                  <a:schemeClr val="accent5">
                    <a:lumMod val="50000"/>
                  </a:schemeClr>
                </a:solidFill>
              </a:rPr>
              <a:t>Post processing</a:t>
            </a:r>
            <a:endParaRPr lang="zh-TW" altLang="en-US" sz="4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847CDEF9-6EE4-4FFD-8DA5-FB8936E77723}"/>
              </a:ext>
            </a:extLst>
          </p:cNvPr>
          <p:cNvSpPr txBox="1"/>
          <p:nvPr/>
        </p:nvSpPr>
        <p:spPr>
          <a:xfrm>
            <a:off x="2104568" y="13596917"/>
            <a:ext cx="1398816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115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Training complexity &gt;&gt; inference complexity</a:t>
            </a:r>
          </a:p>
          <a:p>
            <a:pPr marL="11115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Utilize sparsity-aware architecture to reduce computation</a:t>
            </a:r>
          </a:p>
          <a:p>
            <a:pPr marL="1568700" lvl="1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[2,3] exploits sparsity of activations and errors</a:t>
            </a:r>
          </a:p>
          <a:p>
            <a:pPr marL="1568700" lvl="1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[4] exploits sparsity of activations and weights</a:t>
            </a:r>
          </a:p>
          <a:p>
            <a:pPr marL="11115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Sparsity appears in all stages in neural network training</a:t>
            </a:r>
          </a:p>
          <a:p>
            <a:pPr marL="1568700" lvl="1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Activations and errors: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568700" lvl="1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Weights and gradients: Pruning</a:t>
            </a: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6EFB9BEB-B1D4-4287-ACE3-BDBE14E28ACB}"/>
              </a:ext>
            </a:extLst>
          </p:cNvPr>
          <p:cNvSpPr txBox="1"/>
          <p:nvPr/>
        </p:nvSpPr>
        <p:spPr>
          <a:xfrm>
            <a:off x="22176047" y="13738449"/>
            <a:ext cx="60999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Low precision at inference [5]</a:t>
            </a:r>
          </a:p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Inference: INT4 / INT2</a:t>
            </a:r>
          </a:p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Training: FP16 / Hybrid-FP8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A0107DD7-73D7-4AB7-85C1-FF9F56FA5B92}"/>
              </a:ext>
            </a:extLst>
          </p:cNvPr>
          <p:cNvSpPr/>
          <p:nvPr/>
        </p:nvSpPr>
        <p:spPr>
          <a:xfrm>
            <a:off x="21351603" y="16954812"/>
            <a:ext cx="905786" cy="139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2" name="文字方塊 111">
            <a:extLst>
              <a:ext uri="{FF2B5EF4-FFF2-40B4-BE49-F238E27FC236}">
                <a16:creationId xmlns:a16="http://schemas.microsoft.com/office/drawing/2014/main" id="{84565921-39C4-478A-868E-4A31402172C9}"/>
              </a:ext>
            </a:extLst>
          </p:cNvPr>
          <p:cNvSpPr txBox="1"/>
          <p:nvPr/>
        </p:nvSpPr>
        <p:spPr>
          <a:xfrm>
            <a:off x="16780318" y="13738449"/>
            <a:ext cx="56116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Mixed-precision MAC [2]</a:t>
            </a:r>
          </a:p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US" sz="3200" dirty="0">
                <a:cs typeface="Arial" panose="020B0604020202020204" pitchFamily="34" charset="0"/>
              </a:rPr>
              <a:t>→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FP8/FP16 tensors</a:t>
            </a:r>
          </a:p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x2 throughput for PF8</a:t>
            </a:r>
          </a:p>
        </p:txBody>
      </p:sp>
      <p:sp>
        <p:nvSpPr>
          <p:cNvPr id="113" name="文字方塊 112">
            <a:extLst>
              <a:ext uri="{FF2B5EF4-FFF2-40B4-BE49-F238E27FC236}">
                <a16:creationId xmlns:a16="http://schemas.microsoft.com/office/drawing/2014/main" id="{D59DA4D5-AE72-4FB4-A656-DEF87045FEB9}"/>
              </a:ext>
            </a:extLst>
          </p:cNvPr>
          <p:cNvSpPr txBox="1"/>
          <p:nvPr/>
        </p:nvSpPr>
        <p:spPr>
          <a:xfrm>
            <a:off x="16877421" y="20830928"/>
            <a:ext cx="59936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altLang="zh-TW" sz="3200" dirty="0">
                <a:latin typeface="Arial" panose="020B0604020202020204" pitchFamily="34" charset="0"/>
                <a:cs typeface="Arial" panose="020B0604020202020204" pitchFamily="34" charset="0"/>
              </a:rPr>
              <a:t>Run-length encoding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CR related to distribution</a:t>
            </a:r>
          </a:p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Skip-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idx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width hard to decide</a:t>
            </a:r>
          </a:p>
        </p:txBody>
      </p:sp>
      <p:sp>
        <p:nvSpPr>
          <p:cNvPr id="114" name="文字方塊 113">
            <a:extLst>
              <a:ext uri="{FF2B5EF4-FFF2-40B4-BE49-F238E27FC236}">
                <a16:creationId xmlns:a16="http://schemas.microsoft.com/office/drawing/2014/main" id="{BADFAE76-C133-424A-9826-A3ACF7626319}"/>
              </a:ext>
            </a:extLst>
          </p:cNvPr>
          <p:cNvSpPr txBox="1"/>
          <p:nvPr/>
        </p:nvSpPr>
        <p:spPr>
          <a:xfrm>
            <a:off x="22761111" y="20830928"/>
            <a:ext cx="53963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Binary-mask scheme</a:t>
            </a:r>
          </a:p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CR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indep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 of distribution</a:t>
            </a:r>
          </a:p>
          <a:p>
            <a:pPr marL="360000" indent="-571500">
              <a:buFont typeface="Wingdings" panose="05000000000000000000" pitchFamily="2" charset="2"/>
              <a:buChar char="v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65% EMA</a:t>
            </a:r>
            <a:r>
              <a:rPr lang="en-US" sz="3200" dirty="0">
                <a:cs typeface="Arial" panose="020B0604020202020204" pitchFamily="34" charset="0"/>
              </a:rPr>
              <a:t>↓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at training</a:t>
            </a:r>
          </a:p>
        </p:txBody>
      </p: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B655F50E-E8AF-4C36-A163-BA639CA6B891}"/>
              </a:ext>
            </a:extLst>
          </p:cNvPr>
          <p:cNvGrpSpPr/>
          <p:nvPr/>
        </p:nvGrpSpPr>
        <p:grpSpPr>
          <a:xfrm>
            <a:off x="17532052" y="22789875"/>
            <a:ext cx="4575553" cy="2871160"/>
            <a:chOff x="17532052" y="22789875"/>
            <a:chExt cx="4575553" cy="2871160"/>
          </a:xfrm>
        </p:grpSpPr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18A5D1FE-598F-4BB0-95B7-96FA36C00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7532052" y="22789875"/>
              <a:ext cx="4575553" cy="2871160"/>
            </a:xfrm>
            <a:prstGeom prst="rect">
              <a:avLst/>
            </a:prstGeom>
          </p:spPr>
        </p:pic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FCF9E20E-8687-4222-B8BD-D213CA7BD340}"/>
                </a:ext>
              </a:extLst>
            </p:cNvPr>
            <p:cNvSpPr txBox="1"/>
            <p:nvPr/>
          </p:nvSpPr>
          <p:spPr>
            <a:xfrm>
              <a:off x="19450488" y="24171397"/>
              <a:ext cx="2158009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3200" b="1" dirty="0">
                  <a:solidFill>
                    <a:schemeClr val="accent6">
                      <a:lumMod val="50000"/>
                    </a:schemeClr>
                  </a:solidFill>
                </a:rPr>
                <a:t>Skip-Index</a:t>
              </a:r>
              <a:endParaRPr lang="zh-TW" altLang="en-US" sz="3200" b="1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77" name="文字方塊 76">
              <a:extLst>
                <a:ext uri="{FF2B5EF4-FFF2-40B4-BE49-F238E27FC236}">
                  <a16:creationId xmlns:a16="http://schemas.microsoft.com/office/drawing/2014/main" id="{ECBF1FC2-F790-428F-B863-CEC6443380B6}"/>
                </a:ext>
              </a:extLst>
            </p:cNvPr>
            <p:cNvSpPr txBox="1"/>
            <p:nvPr/>
          </p:nvSpPr>
          <p:spPr>
            <a:xfrm>
              <a:off x="19450487" y="24963651"/>
              <a:ext cx="2158009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3200" b="1" dirty="0">
                  <a:solidFill>
                    <a:schemeClr val="accent6">
                      <a:lumMod val="50000"/>
                    </a:schemeClr>
                  </a:solidFill>
                </a:rPr>
                <a:t>Data</a:t>
              </a:r>
              <a:endParaRPr lang="zh-TW" altLang="en-US" sz="3200" b="1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</p:grpSp>
      <p:pic>
        <p:nvPicPr>
          <p:cNvPr id="59" name="圖片 58">
            <a:extLst>
              <a:ext uri="{FF2B5EF4-FFF2-40B4-BE49-F238E27FC236}">
                <a16:creationId xmlns:a16="http://schemas.microsoft.com/office/drawing/2014/main" id="{257E2611-D15D-4577-AE27-E1CFBB860D8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475700" y="15594684"/>
            <a:ext cx="6698696" cy="3189855"/>
          </a:xfrm>
          <a:prstGeom prst="rect">
            <a:avLst/>
          </a:prstGeom>
        </p:spPr>
      </p:pic>
      <p:pic>
        <p:nvPicPr>
          <p:cNvPr id="111" name="圖片 110">
            <a:extLst>
              <a:ext uri="{FF2B5EF4-FFF2-40B4-BE49-F238E27FC236}">
                <a16:creationId xmlns:a16="http://schemas.microsoft.com/office/drawing/2014/main" id="{5ADA251D-2458-4366-B522-1551A0B6CAF7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6308" r="3236"/>
          <a:stretch/>
        </p:blipFill>
        <p:spPr>
          <a:xfrm>
            <a:off x="26459755" y="15841347"/>
            <a:ext cx="1497823" cy="139524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E415C99E-26B6-4A57-A3FE-6E25C79DDB38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1" b="4094"/>
          <a:stretch/>
        </p:blipFill>
        <p:spPr>
          <a:xfrm>
            <a:off x="17044812" y="15218018"/>
            <a:ext cx="4555158" cy="3841524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7619CEE-9026-4561-AF39-F1E84DD5E133}"/>
              </a:ext>
            </a:extLst>
          </p:cNvPr>
          <p:cNvPicPr>
            <a:picLocks noChangeAspect="1"/>
          </p:cNvPicPr>
          <p:nvPr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33"/>
          <a:stretch/>
        </p:blipFill>
        <p:spPr>
          <a:xfrm>
            <a:off x="19419781" y="16871351"/>
            <a:ext cx="1902016" cy="140841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44014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1912</TotalTime>
  <Words>551</Words>
  <Application>Microsoft Office PowerPoint</Application>
  <PresentationFormat>自訂</PresentationFormat>
  <Paragraphs>127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9" baseType="lpstr">
      <vt:lpstr>新細明體</vt:lpstr>
      <vt:lpstr>Arial</vt:lpstr>
      <vt:lpstr>Calibri</vt:lpstr>
      <vt:lpstr>Calibri Light</vt:lpstr>
      <vt:lpstr>Times New Roman</vt:lpstr>
      <vt:lpstr>Trebuchet MS</vt:lpstr>
      <vt:lpstr>Wingdings</vt:lpstr>
      <vt:lpstr>Office 佈景主題</vt:lpstr>
      <vt:lpstr>PowerPoint 簡報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sahuang</dc:creator>
  <cp:lastModifiedBy>Zih-Sing Fu</cp:lastModifiedBy>
  <cp:revision>393</cp:revision>
  <dcterms:created xsi:type="dcterms:W3CDTF">2018-06-07T01:49:34Z</dcterms:created>
  <dcterms:modified xsi:type="dcterms:W3CDTF">2021-05-29T08:57:24Z</dcterms:modified>
</cp:coreProperties>
</file>

<file path=docProps/thumbnail.jpeg>
</file>